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63" r:id="rId5"/>
    <p:sldId id="264" r:id="rId6"/>
    <p:sldId id="265" r:id="rId7"/>
    <p:sldId id="261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7CD22-AF79-4A84-8955-48BF104AE03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228E1-C67E-47E2-9DF0-1E3E3DEB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-Difficulty keeping everything</a:t>
            </a:r>
            <a:r>
              <a:rPr lang="en-US" baseline="0" dirty="0" smtClean="0"/>
              <a:t> stable (a lot of movement of components)</a:t>
            </a:r>
          </a:p>
          <a:p>
            <a:r>
              <a:rPr lang="en-US" baseline="0" dirty="0" smtClean="0"/>
              <a:t>-issues with electrical connectors</a:t>
            </a:r>
          </a:p>
          <a:p>
            <a:r>
              <a:rPr lang="en-US" baseline="0" dirty="0" smtClean="0"/>
              <a:t>-gripper would not consistently grip object in the same place</a:t>
            </a:r>
          </a:p>
          <a:p>
            <a:r>
              <a:rPr lang="en-US" baseline="0" dirty="0" smtClean="0"/>
              <a:t>-non-uniform objects produced inconsistencies in force readings</a:t>
            </a:r>
          </a:p>
          <a:p>
            <a:r>
              <a:rPr lang="en-US" baseline="0" dirty="0" smtClean="0"/>
              <a:t>-still no knowledge of how accurate FSRs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28E1-C67E-47E2-9DF0-1E3E3DEBF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</a:t>
            </a:r>
            <a:r>
              <a:rPr lang="en-US" smtClean="0"/>
              <a:t>acknowledgements</a:t>
            </a:r>
            <a:r>
              <a:rPr lang="en-US" baseline="0" smtClean="0"/>
              <a:t> somewhere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228E1-C67E-47E2-9DF0-1E3E3DEBF7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4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6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7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CCDA4-D79B-47D0-8BD1-20039F55919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9B865C-9AA2-4353-8A5C-D08F927F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Grip Strength of a Robotic </a:t>
            </a:r>
            <a:r>
              <a:rPr lang="en-US" dirty="0" smtClean="0"/>
              <a:t>Manipulator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Anna Martin, Mechanical Engineering </a:t>
            </a:r>
          </a:p>
          <a:p>
            <a:r>
              <a:rPr lang="en-US" sz="2200" dirty="0" smtClean="0"/>
              <a:t>Mentor: Dr. Spring Berman</a:t>
            </a:r>
          </a:p>
          <a:p>
            <a:r>
              <a:rPr lang="en-US" sz="2200" dirty="0" smtClean="0"/>
              <a:t>School for the Engineering of Matter, </a:t>
            </a:r>
            <a:r>
              <a:rPr lang="en-US" sz="2200" dirty="0" smtClean="0"/>
              <a:t>Transport </a:t>
            </a:r>
            <a:r>
              <a:rPr lang="en-US" sz="2200" dirty="0" smtClean="0"/>
              <a:t>and Energy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699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02288"/>
            <a:ext cx="10131425" cy="4451798"/>
          </a:xfrm>
        </p:spPr>
        <p:txBody>
          <a:bodyPr>
            <a:normAutofit/>
          </a:bodyPr>
          <a:lstStyle/>
          <a:p>
            <a:r>
              <a:rPr lang="en-US" sz="2800" dirty="0"/>
              <a:t>Autonomous robots </a:t>
            </a:r>
            <a:r>
              <a:rPr lang="en-US" sz="2800" dirty="0" smtClean="0"/>
              <a:t>will </a:t>
            </a:r>
            <a:r>
              <a:rPr lang="en-US" sz="2800" dirty="0"/>
              <a:t>have to sense the amount of force </a:t>
            </a:r>
            <a:r>
              <a:rPr lang="en-US" sz="2800" dirty="0" smtClean="0"/>
              <a:t>their robotic arm </a:t>
            </a:r>
            <a:r>
              <a:rPr lang="en-US" sz="2800" dirty="0"/>
              <a:t>applies to an object, determine if that force is too high or too low, and adjust its force output accordingly. </a:t>
            </a:r>
            <a:endParaRPr lang="en-US" sz="2800" dirty="0" smtClean="0"/>
          </a:p>
          <a:p>
            <a:r>
              <a:rPr lang="en-US" sz="2800" dirty="0" smtClean="0"/>
              <a:t>Force Sensing Resistors (FSRs) were used to determine this force output. </a:t>
            </a:r>
          </a:p>
          <a:p>
            <a:pPr lvl="1"/>
            <a:r>
              <a:rPr lang="en-US" sz="2800" dirty="0" smtClean="0"/>
              <a:t>Tested for stability and precision on their own and for accuracy against a torsion spring setup. </a:t>
            </a:r>
            <a:endParaRPr lang="en-US" sz="2400" dirty="0" smtClean="0"/>
          </a:p>
          <a:p>
            <a:r>
              <a:rPr lang="en-US" sz="2800" dirty="0" smtClean="0"/>
              <a:t>Applications in robotics: construction and assembly, repairing damaged equipment, load manipulation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361"/>
          <a:stretch/>
        </p:blipFill>
        <p:spPr>
          <a:xfrm>
            <a:off x="9639302" y="-1"/>
            <a:ext cx="2444542" cy="20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Initial </a:t>
            </a:r>
            <a:r>
              <a:rPr lang="en-US" dirty="0" smtClean="0"/>
              <a:t>Experiment with FSRs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7422" y="2141537"/>
            <a:ext cx="5420138" cy="406126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29371" y="2141537"/>
            <a:ext cx="5737137" cy="4204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22" y="6346208"/>
            <a:ext cx="5651949" cy="383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Grip force applied to a plastic gear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dirty="0" smtClean="0"/>
              <a:t>Setup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7" y="2794529"/>
            <a:ext cx="4470905" cy="335317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8" b="5344"/>
          <a:stretch/>
        </p:blipFill>
        <p:spPr>
          <a:xfrm>
            <a:off x="6096003" y="2802996"/>
            <a:ext cx="4406267" cy="3344712"/>
          </a:xfrm>
        </p:spPr>
      </p:pic>
    </p:spTree>
    <p:extLst>
      <p:ext uri="{BB962C8B-B14F-4D97-AF65-F5344CB8AC3E}">
        <p14:creationId xmlns:p14="http://schemas.microsoft.com/office/powerpoint/2010/main" val="10744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Experimental Procedures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496477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Stable test bed to mount all </a:t>
            </a:r>
            <a:r>
              <a:rPr lang="en-US" sz="3000" dirty="0" smtClean="0"/>
              <a:t>components</a:t>
            </a:r>
          </a:p>
          <a:p>
            <a:r>
              <a:rPr lang="en-US" sz="3000" dirty="0" smtClean="0"/>
              <a:t>Able to compare readings from a torsion spring and FSRs simultaneously </a:t>
            </a:r>
            <a:endParaRPr lang="en-US" sz="3000" dirty="0" smtClean="0"/>
          </a:p>
          <a:p>
            <a:r>
              <a:rPr lang="en-US" sz="3000" dirty="0" smtClean="0"/>
              <a:t>Consistently gripped in the same </a:t>
            </a:r>
            <a:r>
              <a:rPr lang="en-US" sz="3000" dirty="0" smtClean="0"/>
              <a:t>spot</a:t>
            </a:r>
          </a:p>
          <a:p>
            <a:r>
              <a:rPr lang="en-US" sz="3000" dirty="0" smtClean="0"/>
              <a:t>Did 30 trials instead of 10 for different objects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3" name="Content Placeholder 2" descr="SOLIDWORKS Student Edition - Academic Use Only - [Grip_Strength_Test_Bed_V1 *]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1" t="17726" r="25756" b="26482"/>
          <a:stretch/>
        </p:blipFill>
        <p:spPr>
          <a:xfrm>
            <a:off x="6967729" y="1627632"/>
            <a:ext cx="4279392" cy="36393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34814">
            <a:off x="6709410" y="4938903"/>
            <a:ext cx="3257550" cy="2028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3808" y="5596128"/>
            <a:ext cx="213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Above: </a:t>
            </a:r>
            <a:r>
              <a:rPr lang="en-US" dirty="0" err="1" smtClean="0"/>
              <a:t>Solidworks</a:t>
            </a:r>
            <a:r>
              <a:rPr lang="en-US" dirty="0" smtClean="0"/>
              <a:t> assembly of test bed</a:t>
            </a:r>
          </a:p>
          <a:p>
            <a:r>
              <a:rPr lang="en-US" dirty="0" smtClean="0"/>
              <a:t>Left: a 180° torsion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from the New </a:t>
            </a:r>
            <a:r>
              <a:rPr lang="en-US" dirty="0" smtClean="0"/>
              <a:t>Experiment (with torsion spring assembly)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22" y="2187994"/>
            <a:ext cx="4752078" cy="3752882"/>
          </a:xfr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32387"/>
              </p:ext>
            </p:extLst>
          </p:nvPr>
        </p:nvGraphicFramePr>
        <p:xfrm>
          <a:off x="95534" y="2187994"/>
          <a:ext cx="7214166" cy="4291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700"/>
                <a:gridCol w="1851423"/>
                <a:gridCol w="1969987"/>
                <a:gridCol w="2809056"/>
              </a:tblGrid>
              <a:tr h="228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Left FSR Reading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Right FSR Reading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Torsion Spring Setup Reading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0.330137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1.980386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6.930787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0.766734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3.372041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6.621172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4.586414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4.69143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6.493665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2.401946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3.197892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8.334006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1.959711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4.532586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7.090165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2.89983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3.64819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9.636071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2.054446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1.430803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1.75455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3.644629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2.219138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3.862424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2.626148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3.042145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2.026046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2.162665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2.557159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2.281657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3.070709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1.354307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1.866366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1.075359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  <a:tr h="2281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3.426502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4.778084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10.03479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4" marR="9124" marT="9124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56478" y="6063003"/>
            <a:ext cx="443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one of the trials with the test 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</a:t>
            </a:r>
            <a:r>
              <a:rPr lang="en-US" dirty="0" smtClean="0"/>
              <a:t>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2" y="1792414"/>
                <a:ext cx="4995334" cy="480955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The values from the left and right force sensors were averaged together since the grip force should be the same for both grip ‘fingers’.</a:t>
                </a:r>
              </a:p>
              <a:p>
                <a:r>
                  <a:rPr lang="en-US" sz="2800" dirty="0" smtClean="0"/>
                  <a:t>2 sample t-test:</a:t>
                </a:r>
              </a:p>
              <a:p>
                <a:pPr lvl="1"/>
                <a:r>
                  <a:rPr lang="en-US" sz="2400" dirty="0" smtClean="0"/>
                  <a:t>α=.05</a:t>
                </a:r>
              </a:p>
              <a:p>
                <a:pPr lvl="1"/>
                <a:r>
                  <a:rPr lang="en-US" sz="2400" dirty="0" smtClean="0"/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H1: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Results:  p&lt;&lt;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α; reject null hypothesis and conclude there is a significant difference between the readings from the FSRs and the torsion spring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2" y="1792414"/>
                <a:ext cx="4995334" cy="4809554"/>
              </a:xfrm>
              <a:blipFill rotWithShape="0">
                <a:blip r:embed="rId2"/>
                <a:stretch>
                  <a:fillRect l="-1709" t="-1141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25206"/>
              </p:ext>
            </p:extLst>
          </p:nvPr>
        </p:nvGraphicFramePr>
        <p:xfrm>
          <a:off x="5669280" y="1792413"/>
          <a:ext cx="6163055" cy="4826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260"/>
                <a:gridCol w="2485475"/>
                <a:gridCol w="888660"/>
                <a:gridCol w="888660"/>
              </a:tblGrid>
              <a:tr h="285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t-Test: Two-Sample Assuming Equal Variances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Variable 1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Variable 2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Mean (N)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2.847745633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9.328868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Variance (N</a:t>
                      </a:r>
                      <a:r>
                        <a:rPr lang="en-US" sz="18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0.872749992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1.479635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Observations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Pooled Variance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1.176192686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Hypothesized Mean Difference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 Stat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-23.14496844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P(T&lt;=t) one-tail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2.78648E-31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 Critical one-tail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1.671552762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54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P(T&lt;=t) two-tail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5.57296E-31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9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 Critical two-tail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2.001717484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514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8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</a:t>
            </a:r>
            <a:r>
              <a:rPr lang="en-US" dirty="0" smtClean="0"/>
              <a:t>developments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 learned:</a:t>
            </a:r>
          </a:p>
          <a:p>
            <a:pPr lvl="1"/>
            <a:r>
              <a:rPr lang="en-US" sz="2400" dirty="0" smtClean="0"/>
              <a:t>FSRs are not very accurate for obtaining force readings</a:t>
            </a:r>
          </a:p>
          <a:p>
            <a:pPr lvl="1"/>
            <a:r>
              <a:rPr lang="en-US" sz="2400" dirty="0" smtClean="0"/>
              <a:t>Programming an Arduino with MATLAB</a:t>
            </a:r>
          </a:p>
          <a:p>
            <a:pPr lvl="1"/>
            <a:r>
              <a:rPr lang="en-US" sz="2400" dirty="0" smtClean="0"/>
              <a:t>How to calculate a spring constant for a torsion spring</a:t>
            </a:r>
          </a:p>
          <a:p>
            <a:pPr lvl="1"/>
            <a:r>
              <a:rPr lang="en-US" sz="2400" dirty="0" smtClean="0"/>
              <a:t>How to better design components for 3-D printing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18391" y="2065867"/>
            <a:ext cx="4995332" cy="44812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Future applications</a:t>
            </a:r>
          </a:p>
          <a:p>
            <a:pPr lvl="1"/>
            <a:r>
              <a:rPr lang="en-US" sz="2400" dirty="0" smtClean="0"/>
              <a:t>Will continue to improve the torsion spring test bed</a:t>
            </a:r>
          </a:p>
          <a:p>
            <a:pPr lvl="1"/>
            <a:r>
              <a:rPr lang="en-US" sz="2400" dirty="0" smtClean="0"/>
              <a:t>Can use the FSRs for qualitative measurement on small mobile robot platform, “</a:t>
            </a:r>
            <a:r>
              <a:rPr lang="en-US" sz="2400" dirty="0" err="1" smtClean="0"/>
              <a:t>Pheeno</a:t>
            </a:r>
            <a:r>
              <a:rPr lang="en-US" sz="2400" dirty="0" smtClean="0"/>
              <a:t>,” while gripping an object</a:t>
            </a:r>
          </a:p>
          <a:p>
            <a:pPr lvl="1"/>
            <a:r>
              <a:rPr lang="en-US" sz="2400" dirty="0" smtClean="0"/>
              <a:t>Can use the torsion spring test bed to test standalone grip strength</a:t>
            </a:r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32" y="266170"/>
            <a:ext cx="303847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3723" y="2455396"/>
            <a:ext cx="18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Pheeno</a:t>
            </a:r>
            <a:r>
              <a:rPr lang="en-US" dirty="0" smtClean="0"/>
              <a:t> gripping an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Spring Berman, Department of Mechanical and Aerospace Engineering</a:t>
            </a:r>
          </a:p>
          <a:p>
            <a:r>
              <a:rPr lang="en-US" sz="3200" dirty="0" smtClean="0"/>
              <a:t>Ruben </a:t>
            </a:r>
            <a:r>
              <a:rPr lang="en-US" sz="3200" dirty="0" err="1" smtClean="0"/>
              <a:t>Gameros</a:t>
            </a:r>
            <a:r>
              <a:rPr lang="en-US" sz="3200" dirty="0" smtClean="0"/>
              <a:t>, Research Specialist, Department of Mechanical and Aerospace Engineering</a:t>
            </a:r>
          </a:p>
          <a:p>
            <a:r>
              <a:rPr lang="en-US" sz="3200" dirty="0" smtClean="0"/>
              <a:t>Sean Wilson, Ph.D. student, Department of Mechanical and Aerospace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349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713</TotalTime>
  <Words>547</Words>
  <Application>Microsoft Office PowerPoint</Application>
  <PresentationFormat>Widescreen</PresentationFormat>
  <Paragraphs>148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Celestial</vt:lpstr>
      <vt:lpstr>Determining the Grip Strength of a Robotic Manipulator </vt:lpstr>
      <vt:lpstr>Overview </vt:lpstr>
      <vt:lpstr>Data from Initial Experiment with FSRs </vt:lpstr>
      <vt:lpstr>Changes in Setup </vt:lpstr>
      <vt:lpstr>Changes in Experimental Procedures</vt:lpstr>
      <vt:lpstr>Data from the New Experiment (with torsion spring assembly) </vt:lpstr>
      <vt:lpstr>Statistical Analysis </vt:lpstr>
      <vt:lpstr>Conclusion and future developments 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the Grip Strength of a Robotic Manipulator</dc:title>
  <dc:creator>A Martin</dc:creator>
  <cp:lastModifiedBy>A Martin</cp:lastModifiedBy>
  <cp:revision>26</cp:revision>
  <dcterms:created xsi:type="dcterms:W3CDTF">2016-03-24T05:30:12Z</dcterms:created>
  <dcterms:modified xsi:type="dcterms:W3CDTF">2016-04-07T05:18:01Z</dcterms:modified>
</cp:coreProperties>
</file>